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0869-C43E-4D8B-8606-BEDE7722580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AA196-09C8-4A87-ACF2-1EFDB773D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AA196-09C8-4A87-ACF2-1EFDB773D2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cxnSp>
        <p:nvCxnSpPr>
          <p:cNvPr id="8" name="Prava linija spajanj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Čuvar mesta za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16" name="Čuvar mesta za broj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Čuvar mesta za podnožj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esta za sadržaj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4" name="Čuvar mesta za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15" name="Čuvar mesta za broj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Čuvar mesta za podnožj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cxnSp>
        <p:nvCxnSpPr>
          <p:cNvPr id="7" name="Prava linija spajanj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1" name="Čuvar mesta za sadržaj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3" name="Čuvar mesta za sadržaj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32" name="Čuvar mesta za sadržaj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34" name="Čuvar mesta za sadržaj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2" name="Čuvar mesta za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cxnSp>
        <p:nvCxnSpPr>
          <p:cNvPr id="10" name="Prava linija spajanj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Čuvar mesta za sadržaj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r-Latn-CS" smtClean="0"/>
              <a:t>Kliknite na ikonu da biste dodali sliku</a:t>
            </a:r>
            <a:endParaRPr kumimoji="0"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esta za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24" name="Čuvar mesta za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Čuvar mesta za broj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Čuvar mesta za naslov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863822" y="1371600"/>
            <a:ext cx="591219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Фашизам </a:t>
            </a:r>
            <a:endParaRPr lang="sr-Latn-C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r-Cyrl-C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</a:t>
            </a:r>
            <a:endParaRPr lang="sr-Latn-C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r-Cyrl-C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Италији</a:t>
            </a:r>
          </a:p>
          <a:p>
            <a:pPr algn="ctr"/>
            <a:endParaRPr lang="sr-Latn-C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>
          <a:xfrm>
            <a:off x="1371600" y="609600"/>
            <a:ext cx="5867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Спољна политика</a:t>
            </a:r>
            <a:endParaRPr lang="sr-Latn-CS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ravougaonik 3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Агресивна са циљем претварања Средоземног мора у ,,Италијанско море”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sr-Latn-CS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457200" y="2590801"/>
            <a:ext cx="7848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1935. Мусолини осваја Абисинију тј. Етиопију а</a:t>
            </a:r>
          </a:p>
          <a:p>
            <a:r>
              <a:rPr lang="sr-Cyrl-C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1939.Албанију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Pravougaonik 5"/>
          <p:cNvSpPr/>
          <p:nvPr/>
        </p:nvSpPr>
        <p:spPr>
          <a:xfrm>
            <a:off x="457200" y="3733799"/>
            <a:ext cx="8153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1936. Склопљен “Пакт осовине Рим-Берлин”</a:t>
            </a:r>
            <a:endParaRPr lang="sr-Latn-CS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Slika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1" y="4343400"/>
            <a:ext cx="426719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ugaonik 8"/>
          <p:cNvSpPr/>
          <p:nvPr/>
        </p:nvSpPr>
        <p:spPr>
          <a:xfrm>
            <a:off x="6324600" y="5181599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C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Мусолини</a:t>
            </a:r>
          </a:p>
          <a:p>
            <a:pPr lvl="0" algn="ctr"/>
            <a:r>
              <a:rPr lang="sr-Cyrl-C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и </a:t>
            </a:r>
          </a:p>
          <a:p>
            <a:pPr lvl="0" algn="ctr"/>
            <a:r>
              <a:rPr lang="sr-Cyrl-C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Хитлер</a:t>
            </a:r>
            <a:endParaRPr lang="sr-Latn-C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863822" y="762000"/>
            <a:ext cx="30210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Узроци:</a:t>
            </a:r>
            <a:endParaRPr lang="sr-Latn-CS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ravougaonik 2"/>
          <p:cNvSpPr/>
          <p:nvPr/>
        </p:nvSpPr>
        <p:spPr>
          <a:xfrm>
            <a:off x="457200" y="1447800"/>
            <a:ext cx="83058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Незадовољство Версајским миром и ратним исходима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-национално понижење;</a:t>
            </a:r>
          </a:p>
          <a:p>
            <a:endParaRPr lang="sr-Cyrl-CS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Страх од социјалистичке револуције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велика 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економска криза</a:t>
            </a:r>
            <a:r>
              <a:rPr lang="sr-Latn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,ратни дугови,</a:t>
            </a:r>
            <a:r>
              <a:rPr lang="sr-Latn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инфлација, незапосленост ,</a:t>
            </a:r>
            <a:r>
              <a:rPr lang="sr-Latn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штрајкови,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глад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;</a:t>
            </a:r>
          </a:p>
          <a:p>
            <a:pPr>
              <a:buFont typeface="Arial" pitchFamily="34" charset="0"/>
              <a:buChar char="•"/>
            </a:pPr>
            <a:endParaRPr lang="sr-Cyrl-CS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sr-Cyrl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Криза демократије:</a:t>
            </a:r>
            <a:r>
              <a:rPr lang="sr-Latn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политичка нестабилност, </a:t>
            </a: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двомесечне владе (18 влада од 1918</a:t>
            </a:r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1922.)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599" y="0"/>
            <a:ext cx="243840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avougaonik 2"/>
          <p:cNvSpPr/>
          <p:nvPr/>
        </p:nvSpPr>
        <p:spPr>
          <a:xfrm>
            <a:off x="0" y="228600"/>
            <a:ext cx="6629400" cy="224676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Фашизам-идеологија и политички покрет који се залаже за тоталитарну државу, култ вође,</a:t>
            </a:r>
            <a:r>
              <a:rPr lang="sr-Latn-RS" sz="2800" dirty="0" smtClean="0"/>
              <a:t> </a:t>
            </a:r>
            <a:r>
              <a:rPr lang="sr-Latn-RS" sz="2800" dirty="0" smtClean="0">
                <a:solidFill>
                  <a:schemeClr val="tx2">
                    <a:lumMod val="75000"/>
                  </a:schemeClr>
                </a:solidFill>
              </a:rPr>
              <a:t>национализам</a:t>
            </a: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агресивну спољну политику.</a:t>
            </a:r>
            <a:endParaRPr lang="sr-Latn-CS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ravougaonik 3"/>
          <p:cNvSpPr/>
          <p:nvPr/>
        </p:nvSpPr>
        <p:spPr>
          <a:xfrm>
            <a:off x="5486400" y="1828800"/>
            <a:ext cx="4419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Бенито</a:t>
            </a:r>
            <a:r>
              <a:rPr lang="sr-Cyrl-C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Мусолини,</a:t>
            </a:r>
          </a:p>
          <a:p>
            <a:pPr algn="ctr"/>
            <a:r>
              <a:rPr lang="sr-Latn-C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r>
              <a:rPr lang="sr-Cyrl-CS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снивач</a:t>
            </a:r>
            <a:r>
              <a:rPr lang="sr-Latn-C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sr-Cyrl-C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фашизма</a:t>
            </a:r>
            <a:endParaRPr lang="sr-Latn-C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0" y="2971800"/>
            <a:ext cx="914400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1919.Мусолини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Милану оснива  </a:t>
            </a:r>
            <a:r>
              <a:rPr lang="sr-Latn-CS" sz="2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Fascio</a:t>
            </a:r>
            <a:r>
              <a:rPr lang="sr-Latn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odrede =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,,Борбен</a:t>
            </a:r>
            <a:r>
              <a:rPr lang="sr-Latn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груп</a:t>
            </a:r>
            <a:r>
              <a:rPr lang="sr-Latn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  <a:r>
              <a:rPr lang="sr-Latn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Црнокошуљаши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Противници парламентаризма и социјализма</a:t>
            </a:r>
          </a:p>
          <a:p>
            <a:pPr>
              <a:buFont typeface="Arial" pitchFamily="34" charset="0"/>
              <a:buChar char="•"/>
            </a:pPr>
            <a:endParaRPr lang="sr-Cyrl-CS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sr-Cyrl-CS" sz="28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sr-Cyrl-CS" sz="2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Мусолини обећава да ће зауставити, економску </a:t>
            </a:r>
            <a:endParaRPr lang="sr-Latn-RS" sz="26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sr-Cyrl-CS" sz="2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кризу, штрајкове и обновити Римско царство, зато је покрет брзо растао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sr-Cyrl-C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Насиље према неистомишљеницима.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Pravougaonik 5"/>
          <p:cNvSpPr/>
          <p:nvPr/>
        </p:nvSpPr>
        <p:spPr>
          <a:xfrm>
            <a:off x="0" y="2362200"/>
            <a:ext cx="5943600" cy="52322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C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il </a:t>
            </a:r>
            <a:r>
              <a:rPr lang="sr-Latn-C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Fascio</a:t>
            </a:r>
            <a:r>
              <a:rPr lang="sr-Latn-C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-udruženje, savez ili snop</a:t>
            </a:r>
            <a:endParaRPr lang="sr-Latn-C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70" name="AutoShape 2" descr="data:image/png;base64,iVBORw0KGgoAAAANSUhEUgAAAFgAAACECAMAAAAjtxxSAAAAe1BMVEX///8AAACurq6VlZXAwMBERET6+voxMTH19fWOjo7MzMzu7u6YmJiFhYWcnJzm5uYqKioeHh4lJSU0NDRqampMTEwrKytVVVU6OjpeXl4WFhY/Pz/Gxsa0tLQaGhp9fX2kpKRzc3NRUVHV1dVjY2MNDQ2BgYHb29t2dnbNwf58AAAGpklEQVRoge3aiXKjOBAAUFoIxCUOAUYcAmEQ+P+/cIWvyTWxs8hTu1XTSSopl3mltKXWAZb1dLhhknjPv/35wC1Pi1fIi+hknrwCTpKgehHcHf83LQ49q6vlanOpO4cZ0h8r3nIdhzQljDH9V9vyuoh3uh0cYQLb6ohlTbnldqnuGmyGHOQ+GDkRBOBbmHhekLshPuA4ZzUUZGeTkWP/ITi9wPOrWmweTnH0F/4LbyOPeoIkuquFiWDCJyZgSUYYAVRDUl7WJSepAgAGRxbtgxeoT0ssumBdE8/1wrUTMR3nHHR6dsWJSRwIexnGopj1V3H+xft8LzxAAwRY5cDJp31Ma0gBMqeo9sIyXy71OHfdiVuehPw4S1qUe+G39Xg64AEihHFctKrZ+eH96seuFUEvVzecfNJAZW6AyJQI/UISK51yYyNvHaDAluUFPhwLYgqewOG0cy0rLsiJCNsQHIFm1o11GF5xug3pj7CL6TAsPvoJ3C6Q6yVmGEMpuBVi9gU8sGrwKR2c4Xk4BmIn1ho30Fnn6naHZ4GD65vUdXHr1s/3waKPg4lWvmz1gkUPkC7F1xwrBb0/nd/EbzlIquD31Af4IAYCkBPIc6Z/ZcCyrbrV+aFmAAdny8ha3mTBnoVrYGlZxNN9lekGcizzNIOG1S04cE5rwm8tpfWzsCokEhgLIZD+RgLFtr+cToWuyvo/gevHhcntAt49BxdwLDPV10eIha0EGqHtQWVEF+Rz3Na0dxhXzy1zJaeA9dSEc8/Vq00PM0QPWbm1VaRA78gd9rYR+kR8mkyv3S0D2hW/Smd0vF8RtE81+Wv4COU7WNZvthAn8e9g5JOszas3cDDX65tLAvI19QQMzbGCBZ/h0Hd64b67pnwmy1/AlMA25/HqoPsyy2vxcbe68n8Jp81YXFLBBz2Hr4n74aL0iYH9VSqyetHwouEykqL7DMsnJtov4Brs4dri0v4STsrH+8zPsCRUw0z5+ApPn2BvfPzxfYaHUvpLpcg3sCUe1+VPMBAf+adD+S3cOQ9H30e407M1smuov4Xd4mGSP8JIIYx89QC26MPi+QH2ymXC6AiP4Gj8GWwJSAIsgT+Cu/ZnsFcIDfPs+Ai2yh/BHDlhMvnqDNv3AfJVDzh+8drvYVVhK8EOsA2uhxYO1VycqC116PlQT4p4i67rgod16B0MhecmkmV6aqrJGOtyT5dlOW37h6LaonQcp2y3eLgMeA8Ly51UTc6w/3Zq+nm8gd2h0i/4fDmcYdsYnDR6AnJhoOkZLotc700MwFa85W1I5XKGDyc0w459yB3mU6vH/5SSGywTagTOo8Kz3LG+w7EhGFpdV4IUMTlscGUK7uDkWt7sd5lhGOs+bAU8MA7TraocpIdNwzl2LcyS0DAcIfA86+i4puFlFKEbMeOwUk4QJlXMjcNgr6GocG48FS1O1hxNZzgemDn4tCZoDoMLfDIGo0ZMoULuOzg1APMymCISeqZhBbhbeeu9gR1DLe6C4fAKOMKi9blx2CcS27XITcNpexKIiY6YhoHYwp/D+8K7NwQLqBF+u6Lv49EILJUv/XdwNLLeAFykMcpfA8sT61/TYid6SYvJ8H47ZgoeWf0Btg3BoH6deOeW191avHftVmh40H2ZMoR8JhBVRdmoFHIV7YNrICTLFLwN1fQ9gL8zFRmNUbf+OkRxk07SUuV7YapToQ7OPOrNkR3Ztt7KVATaYtwLI3KCCGZBG51jhSSFEho/8mew99bjy+2Ka69wAwC7w3JWYGoZu/VjEvrZ6FqrbKE0tlXQ27EO+DxZ1hpBBkcTc95lD+Jixwn0NiRyoG81LEMKTx02fg9vzwB03nY6y6psgw/EgYc78cdwWLF4uytBWGoXZzid0fr48u/hCRxn0EowtBHu/Sss97AXeIE5sKxkUWz1cHODDdwSAhTqsd0MeFt4b3BjAgZ1FEkiga2XGyw3mO2EdRq2hVBht9d6rGFmIhVzRocaMn/JpK7HCC1QtUoPELbnSGGLOqtUn7Ksb7Isa5j+6bMsPRCy955pDTBKESTe7QjMdcMARcuu05UtBtDTR5qXdTEOCx2WsZgrzho9j+xMBeIDSBgDO8M47jthwzbn6VKfGXmo4FKPg2uvyBq+v7t9Oj9u/HmDS/Mw/Qv/hT/D9X8djt/DyhAcQPv+0T8NN4pDA3IfbMV05tvZOM8zlrLmcD4o58XykycTvo9klJiS5+4N/yyoLpz8FU+avgxeMJavaTGlRfMKeI3j+NOt4j8f/wBqA8bgETlwM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data:image/png;base64,iVBORw0KGgoAAAANSUhEUgAAAFgAAACECAMAAAAjtxxSAAAAe1BMVEX///8AAACurq6VlZXAwMBERET6+voxMTH19fWOjo7MzMzu7u6YmJiFhYWcnJzm5uYqKioeHh4lJSU0NDRqampMTEwrKytVVVU6OjpeXl4WFhY/Pz/Gxsa0tLQaGhp9fX2kpKRzc3NRUVHV1dVjY2MNDQ2BgYHb29t2dnbNwf58AAAGpklEQVRoge3aiXKjOBAAUFoIxCUOAUYcAmEQ+P+/cIWvyTWxs8hTu1XTSSopl3mltKXWAZb1dLhhknjPv/35wC1Pi1fIi+hknrwCTpKgehHcHf83LQ49q6vlanOpO4cZ0h8r3nIdhzQljDH9V9vyuoh3uh0cYQLb6ohlTbnldqnuGmyGHOQ+GDkRBOBbmHhekLshPuA4ZzUUZGeTkWP/ITi9wPOrWmweTnH0F/4LbyOPeoIkuquFiWDCJyZgSUYYAVRDUl7WJSepAgAGRxbtgxeoT0ssumBdE8/1wrUTMR3nHHR6dsWJSRwIexnGopj1V3H+xft8LzxAAwRY5cDJp31Ma0gBMqeo9sIyXy71OHfdiVuehPw4S1qUe+G39Xg64AEihHFctKrZ+eH96seuFUEvVzecfNJAZW6AyJQI/UISK51yYyNvHaDAluUFPhwLYgqewOG0cy0rLsiJCNsQHIFm1o11GF5xug3pj7CL6TAsPvoJ3C6Q6yVmGEMpuBVi9gU8sGrwKR2c4Xk4BmIn1ho30Fnn6naHZ4GD65vUdXHr1s/3waKPg4lWvmz1gkUPkC7F1xwrBb0/nd/EbzlIquD31Af4IAYCkBPIc6Z/ZcCyrbrV+aFmAAdny8ha3mTBnoVrYGlZxNN9lekGcizzNIOG1S04cE5rwm8tpfWzsCokEhgLIZD+RgLFtr+cToWuyvo/gevHhcntAt49BxdwLDPV10eIha0EGqHtQWVEF+Rz3Na0dxhXzy1zJaeA9dSEc8/Vq00PM0QPWbm1VaRA78gd9rYR+kR8mkyv3S0D2hW/Smd0vF8RtE81+Wv4COU7WNZvthAn8e9g5JOszas3cDDX65tLAvI19QQMzbGCBZ/h0Hd64b67pnwmy1/AlMA25/HqoPsyy2vxcbe68n8Jp81YXFLBBz2Hr4n74aL0iYH9VSqyetHwouEykqL7DMsnJtov4Brs4dri0v4STsrH+8zPsCRUw0z5+ApPn2BvfPzxfYaHUvpLpcg3sCUe1+VPMBAf+adD+S3cOQ9H30e407M1smuov4Xd4mGSP8JIIYx89QC26MPi+QH2ymXC6AiP4Gj8GWwJSAIsgT+Cu/ZnsFcIDfPs+Ai2yh/BHDlhMvnqDNv3AfJVDzh+8drvYVVhK8EOsA2uhxYO1VycqC116PlQT4p4i67rgod16B0MhecmkmV6aqrJGOtyT5dlOW37h6LaonQcp2y3eLgMeA8Ly51UTc6w/3Zq+nm8gd2h0i/4fDmcYdsYnDR6AnJhoOkZLotc700MwFa85W1I5XKGDyc0w459yB3mU6vH/5SSGywTagTOo8Kz3LG+w7EhGFpdV4IUMTlscGUK7uDkWt7sd5lhGOs+bAU8MA7TraocpIdNwzl2LcyS0DAcIfA86+i4puFlFKEbMeOwUk4QJlXMjcNgr6GocG48FS1O1hxNZzgemDn4tCZoDoMLfDIGo0ZMoULuOzg1APMymCISeqZhBbhbeeu9gR1DLe6C4fAKOMKi9blx2CcS27XITcNpexKIiY6YhoHYwp/D+8K7NwQLqBF+u6Lv49EILJUv/XdwNLLeAFykMcpfA8sT61/TYid6SYvJ8H47ZgoeWf0Btg3BoH6deOeW191avHftVmh40H2ZMoR8JhBVRdmoFHIV7YNrICTLFLwN1fQ9gL8zFRmNUbf+OkRxk07SUuV7YapToQ7OPOrNkR3Ztt7KVATaYtwLI3KCCGZBG51jhSSFEho/8mew99bjy+2Ka69wAwC7w3JWYGoZu/VjEvrZ6FqrbKE0tlXQ27EO+DxZ1hpBBkcTc95lD+Jixwn0NiRyoG81LEMKTx02fg9vzwB03nY6y6psgw/EgYc78cdwWLF4uytBWGoXZzid0fr48u/hCRxn0EowtBHu/Sss97AXeIE5sKxkUWz1cHODDdwSAhTqsd0MeFt4b3BjAgZ1FEkiga2XGyw3mO2EdRq2hVBht9d6rGFmIhVzRocaMn/JpK7HCC1QtUoPELbnSGGLOqtUn7Ksb7Isa5j+6bMsPRCy955pDTBKESTe7QjMdcMARcuu05UtBtDTR5qXdTEOCx2WsZgrzho9j+xMBeIDSBgDO8M47jthwzbn6VKfGXmo4FKPg2uvyBq+v7t9Oj9u/HmDS/Mw/Qv/hT/D9X8djt/DyhAcQPv+0T8NN4pDA3IfbMV05tvZOM8zlrLmcD4o58XykycTvo9klJiS5+4N/yyoLpz8FU+avgxeMJavaTGlRfMKeI3j+NOt4j8f/wBqA8bgETlwM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data:image/png;base64,iVBORw0KGgoAAAANSUhEUgAAAFgAAACECAMAAAAjtxxSAAAAe1BMVEX///8AAACurq6VlZXAwMBERET6+voxMTH19fWOjo7MzMzu7u6YmJiFhYWcnJzm5uYqKioeHh4lJSU0NDRqampMTEwrKytVVVU6OjpeXl4WFhY/Pz/Gxsa0tLQaGhp9fX2kpKRzc3NRUVHV1dVjY2MNDQ2BgYHb29t2dnbNwf58AAAGpklEQVRoge3aiXKjOBAAUFoIxCUOAUYcAmEQ+P+/cIWvyTWxs8hTu1XTSSopl3mltKXWAZb1dLhhknjPv/35wC1Pi1fIi+hknrwCTpKgehHcHf83LQ49q6vlanOpO4cZ0h8r3nIdhzQljDH9V9vyuoh3uh0cYQLb6ohlTbnldqnuGmyGHOQ+GDkRBOBbmHhekLshPuA4ZzUUZGeTkWP/ITi9wPOrWmweTnH0F/4LbyOPeoIkuquFiWDCJyZgSUYYAVRDUl7WJSepAgAGRxbtgxeoT0ssumBdE8/1wrUTMR3nHHR6dsWJSRwIexnGopj1V3H+xft8LzxAAwRY5cDJp31Ma0gBMqeo9sIyXy71OHfdiVuehPw4S1qUe+G39Xg64AEihHFctKrZ+eH96seuFUEvVzecfNJAZW6AyJQI/UISK51yYyNvHaDAluUFPhwLYgqewOG0cy0rLsiJCNsQHIFm1o11GF5xug3pj7CL6TAsPvoJ3C6Q6yVmGEMpuBVi9gU8sGrwKR2c4Xk4BmIn1ho30Fnn6naHZ4GD65vUdXHr1s/3waKPg4lWvmz1gkUPkC7F1xwrBb0/nd/EbzlIquD31Af4IAYCkBPIc6Z/ZcCyrbrV+aFmAAdny8ha3mTBnoVrYGlZxNN9lekGcizzNIOG1S04cE5rwm8tpfWzsCokEhgLIZD+RgLFtr+cToWuyvo/gevHhcntAt49BxdwLDPV10eIha0EGqHtQWVEF+Rz3Na0dxhXzy1zJaeA9dSEc8/Vq00PM0QPWbm1VaRA78gd9rYR+kR8mkyv3S0D2hW/Smd0vF8RtE81+Wv4COU7WNZvthAn8e9g5JOszas3cDDX65tLAvI19QQMzbGCBZ/h0Hd64b67pnwmy1/AlMA25/HqoPsyy2vxcbe68n8Jp81YXFLBBz2Hr4n74aL0iYH9VSqyetHwouEykqL7DMsnJtov4Brs4dri0v4STsrH+8zPsCRUw0z5+ApPn2BvfPzxfYaHUvpLpcg3sCUe1+VPMBAf+adD+S3cOQ9H30e407M1smuov4Xd4mGSP8JIIYx89QC26MPi+QH2ymXC6AiP4Gj8GWwJSAIsgT+Cu/ZnsFcIDfPs+Ai2yh/BHDlhMvnqDNv3AfJVDzh+8drvYVVhK8EOsA2uhxYO1VycqC116PlQT4p4i67rgod16B0MhecmkmV6aqrJGOtyT5dlOW37h6LaonQcp2y3eLgMeA8Ly51UTc6w/3Zq+nm8gd2h0i/4fDmcYdsYnDR6AnJhoOkZLotc700MwFa85W1I5XKGDyc0w459yB3mU6vH/5SSGywTagTOo8Kz3LG+w7EhGFpdV4IUMTlscGUK7uDkWt7sd5lhGOs+bAU8MA7TraocpIdNwzl2LcyS0DAcIfA86+i4puFlFKEbMeOwUk4QJlXMjcNgr6GocG48FS1O1hxNZzgemDn4tCZoDoMLfDIGo0ZMoULuOzg1APMymCISeqZhBbhbeeu9gR1DLe6C4fAKOMKi9blx2CcS27XITcNpexKIiY6YhoHYwp/D+8K7NwQLqBF+u6Lv49EILJUv/XdwNLLeAFykMcpfA8sT61/TYid6SYvJ8H47ZgoeWf0Btg3BoH6deOeW191avHftVmh40H2ZMoR8JhBVRdmoFHIV7YNrICTLFLwN1fQ9gL8zFRmNUbf+OkRxk07SUuV7YapToQ7OPOrNkR3Ztt7KVATaYtwLI3KCCGZBG51jhSSFEho/8mew99bjy+2Ka69wAwC7w3JWYGoZu/VjEvrZ6FqrbKE0tlXQ27EO+DxZ1hpBBkcTc95lD+Jixwn0NiRyoG81LEMKTx02fg9vzwB03nY6y6psgw/EgYc78cdwWLF4uytBWGoXZzid0fr48u/hCRxn0EowtBHu/Sss97AXeIE5sKxkUWz1cHODDdwSAhTqsd0MeFt4b3BjAgZ1FEkiga2XGyw3mO2EdRq2hVBht9d6rGFmIhVzRocaMn/JpK7HCC1QtUoPELbnSGGLOqtUn7Ksb7Isa5j+6bMsPRCy955pDTBKESTe7QjMdcMARcuu05UtBtDTR5qXdTEOCx2WsZgrzho9j+xMBeIDSBgDO8M47jthwzbn6VKfGXmo4FKPg2uvyBq+v7t9Oj9u/HmDS/Mw/Qv/hT/D9X8djt/DyhAcQPv+0T8NN4pDA3IfbMV05tvZOM8zlrLmcD4o58XykycTvo9klJiS5+4N/yyoLpz8FU+avgxeMJavaTGlRfMKeI3j+NOt4j8f/wBqA8bgETlwM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6" name="Picture 8" descr="http://upload.wikimedia.org/wikipedia/commons/thumb/c/ce/Fascist_symbol.svg/220px-Fascist_symbol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2743200"/>
            <a:ext cx="1371600" cy="2819400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5943600" y="2819400"/>
            <a:ext cx="2286000" cy="1143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81600" y="4495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FF00"/>
                </a:solidFill>
              </a:rPr>
              <a:t>Симбол фашизма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15" name="Straight Arrow Connector 14"/>
          <p:cNvCxnSpPr>
            <a:endCxn id="13" idx="3"/>
          </p:cNvCxnSpPr>
          <p:nvPr/>
        </p:nvCxnSpPr>
        <p:spPr>
          <a:xfrm flipV="1">
            <a:off x="7315200" y="4695855"/>
            <a:ext cx="914400" cy="2854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52400" y="228600"/>
            <a:ext cx="647700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Песник Габријеле  Д</a:t>
            </a:r>
            <a:r>
              <a:rPr lang="en-US" sz="2400" b="1" dirty="0" smtClean="0">
                <a:solidFill>
                  <a:srgbClr val="FFFF00"/>
                </a:solidFill>
              </a:rPr>
              <a:t>'</a:t>
            </a:r>
            <a:r>
              <a:rPr lang="sr-Cyrl-CS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Анунцио </a:t>
            </a:r>
            <a:r>
              <a:rPr lang="sr-Cyrl-CS" sz="2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песмама о славним римским легијама подстиче национализам, </a:t>
            </a:r>
            <a:r>
              <a:rPr lang="sr-Cyrl-CS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инспирише  Мусолинија  </a:t>
            </a:r>
            <a:r>
              <a:rPr lang="sr-Cyrl-CS" sz="2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вештини диктаторског влада</a:t>
            </a:r>
            <a:r>
              <a:rPr lang="sr-Cyrl-RS" sz="2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ња</a:t>
            </a:r>
            <a:r>
              <a:rPr lang="sr-Cyrl-CS" sz="2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sr-Latn-ME" sz="2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r>
              <a:rPr lang="sr-Cyrl-RS" sz="2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јавно  испољавање великих емоција ,гестакулације, римски поздрав десном руком, одевање  у црне кошуље, обрачун са политичким </a:t>
            </a:r>
            <a:r>
              <a:rPr lang="sr-Cyrl-RS" sz="28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противницима; </a:t>
            </a:r>
            <a:r>
              <a:rPr lang="sr-Cyrl-CS" sz="28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12.09.1919.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предводи </a:t>
            </a:r>
            <a:r>
              <a:rPr lang="sr-Cyrl-CS" sz="28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Марш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Ријеку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  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Slika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81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kvir za tekst 3"/>
          <p:cNvSpPr txBox="1"/>
          <p:nvPr/>
        </p:nvSpPr>
        <p:spPr>
          <a:xfrm>
            <a:off x="6705600" y="2514600"/>
            <a:ext cx="2438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Gabrijele</a:t>
            </a:r>
            <a:r>
              <a:rPr lang="en-US" b="1" dirty="0" smtClean="0"/>
              <a:t> </a:t>
            </a:r>
            <a:r>
              <a:rPr lang="sr-Latn-RS" b="1" dirty="0" smtClean="0"/>
              <a:t>D</a:t>
            </a:r>
            <a:r>
              <a:rPr lang="sr-Cyrl-RS" b="1" dirty="0" smtClean="0"/>
              <a:t>’</a:t>
            </a:r>
            <a:r>
              <a:rPr lang="en-US" b="1" dirty="0" err="1" smtClean="0"/>
              <a:t>Anuncio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429000"/>
            <a:ext cx="3657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657600"/>
            <a:ext cx="29718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kvir za tekst 6"/>
          <p:cNvSpPr txBox="1"/>
          <p:nvPr/>
        </p:nvSpPr>
        <p:spPr>
          <a:xfrm>
            <a:off x="457200" y="5562600"/>
            <a:ext cx="29718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chemeClr val="bg1"/>
                </a:solidFill>
              </a:rPr>
              <a:t>Руља чека знак за улазак у Ријеку.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4038600" y="5638800"/>
            <a:ext cx="3657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chemeClr val="bg1"/>
                </a:solidFill>
              </a:rPr>
              <a:t>Улазак фашиста у Ријеку.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Pravougaonik 9"/>
          <p:cNvSpPr/>
          <p:nvPr/>
        </p:nvSpPr>
        <p:spPr>
          <a:xfrm>
            <a:off x="1863822" y="6172200"/>
            <a:ext cx="7280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Прва фашистичка агресија</a:t>
            </a:r>
            <a:endParaRPr lang="sr-Latn-C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ulse.rs/wp-content/uploads/2011/11/files-500x2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4991100" cy="24479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81200" y="4038600"/>
            <a:ext cx="5029200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200" dirty="0" smtClean="0"/>
              <a:t>Фашисти преузели римски поздрав подигнутом десном руком.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457200" y="381000"/>
            <a:ext cx="7239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Долазак фашиста на власт:</a:t>
            </a:r>
            <a:endParaRPr lang="sr-Latn-CS" sz="40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3074" name="Slika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403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kvir za tekst 3"/>
          <p:cNvSpPr txBox="1"/>
          <p:nvPr/>
        </p:nvSpPr>
        <p:spPr>
          <a:xfrm>
            <a:off x="0" y="4800600"/>
            <a:ext cx="9144000" cy="181588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CS" sz="2800" b="1" dirty="0" smtClean="0">
                <a:solidFill>
                  <a:srgbClr val="FFFF00"/>
                </a:solidFill>
              </a:rPr>
              <a:t>Марш на Рим - 30.10.1922.  </a:t>
            </a:r>
          </a:p>
          <a:p>
            <a:pPr algn="ctr"/>
            <a:r>
              <a:rPr lang="sr-Cyrl-CS" sz="2800" dirty="0" smtClean="0">
                <a:solidFill>
                  <a:srgbClr val="FFFF00"/>
                </a:solidFill>
              </a:rPr>
              <a:t>24 </a:t>
            </a:r>
            <a:r>
              <a:rPr lang="sr-Latn-CS" sz="2800" dirty="0" smtClean="0">
                <a:solidFill>
                  <a:srgbClr val="FFFF00"/>
                </a:solidFill>
              </a:rPr>
              <a:t>.</a:t>
            </a:r>
            <a:r>
              <a:rPr lang="sr-Cyrl-CS" sz="2800" dirty="0" smtClean="0">
                <a:solidFill>
                  <a:srgbClr val="FFFF00"/>
                </a:solidFill>
              </a:rPr>
              <a:t>000 Црнокошуљаша умарширало у Рим </a:t>
            </a:r>
            <a:endParaRPr lang="sr-Latn-RS" sz="2800" dirty="0" smtClean="0">
              <a:solidFill>
                <a:srgbClr val="FFFF00"/>
              </a:solidFill>
            </a:endParaRPr>
          </a:p>
          <a:p>
            <a:pPr algn="ctr"/>
            <a:r>
              <a:rPr lang="sr-Cyrl-CS" sz="2800" dirty="0" smtClean="0">
                <a:solidFill>
                  <a:srgbClr val="FFFF00"/>
                </a:solidFill>
              </a:rPr>
              <a:t>( из Напуља), </a:t>
            </a:r>
            <a:endParaRPr lang="sr-Latn-CS" sz="2800" dirty="0" smtClean="0">
              <a:solidFill>
                <a:srgbClr val="FFFF00"/>
              </a:solidFill>
            </a:endParaRPr>
          </a:p>
          <a:p>
            <a:pPr algn="ctr"/>
            <a:r>
              <a:rPr lang="sr-Cyrl-CS" sz="2800" dirty="0" smtClean="0">
                <a:solidFill>
                  <a:srgbClr val="FFFF00"/>
                </a:solidFill>
              </a:rPr>
              <a:t>захтевајући да саставе владу.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4648200" y="4096534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sr-Latn-C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6" name="Picture 2" descr="http://novi.ba/storage/2015/10/29/thumbs/563218ab-aa38-49cd-af6b-13a80a0a0a6c-m2-previewOr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524000"/>
            <a:ext cx="472440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2209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048000" y="685800"/>
            <a:ext cx="5867400" cy="224676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Краљ Виторио Еманиеле </a:t>
            </a:r>
            <a:r>
              <a:rPr lang="sr-Latn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III </a:t>
            </a:r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поставља Мусолинија за премијера са неограниченим овлашћењима</a:t>
            </a:r>
            <a:r>
              <a:rPr lang="sr-Latn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1922.=фашисти преузимају власт;</a:t>
            </a:r>
            <a:endParaRPr lang="en-US" sz="2800" dirty="0"/>
          </a:p>
        </p:txBody>
      </p:sp>
      <p:pic>
        <p:nvPicPr>
          <p:cNvPr id="24578" name="Picture 2" descr="https://upload.wikimedia.org/wikipedia/commons/thumb/a/ae/Giacomo_Matteotti.jpg/200px-Giacomo_Matteot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429000"/>
            <a:ext cx="1905000" cy="26955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00400" y="4114800"/>
            <a:ext cx="5715000" cy="126188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Ђакомо Матеоти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социјалистички посланик, вођа опозиције, киднапован 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убијен 1924.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533400" y="0"/>
            <a:ext cx="7086600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Фашистичка  диктатура</a:t>
            </a:r>
            <a:endParaRPr lang="sr-Latn-CS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ravougaonik 2"/>
          <p:cNvSpPr/>
          <p:nvPr/>
        </p:nvSpPr>
        <p:spPr>
          <a:xfrm>
            <a:off x="0" y="2514600"/>
            <a:ext cx="8839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Терором из Парламента избацио опозицију</a:t>
            </a:r>
          </a:p>
        </p:txBody>
      </p:sp>
      <p:sp>
        <p:nvSpPr>
          <p:cNvPr id="4" name="Pravougaonik 3"/>
          <p:cNvSpPr/>
          <p:nvPr/>
        </p:nvSpPr>
        <p:spPr>
          <a:xfrm>
            <a:off x="152400" y="4038600"/>
            <a:ext cx="8686800" cy="1200329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sr-Cyrl-CS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Тоталитаризам-</a:t>
            </a:r>
            <a:r>
              <a:rPr lang="sr-Cyrl-C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 владавине у којем држава  снагом влашћу  једне  партије или вође (диктатора) ограничава и контролише личне и грађанске слободе</a:t>
            </a:r>
            <a:r>
              <a:rPr lang="sr-Cyrl-CS" sz="24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7" name="Okvir za tekst 6"/>
          <p:cNvSpPr txBox="1"/>
          <p:nvPr/>
        </p:nvSpPr>
        <p:spPr>
          <a:xfrm>
            <a:off x="304800" y="838200"/>
            <a:ext cx="8458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Диктатура- </a:t>
            </a:r>
            <a:r>
              <a:rPr lang="sr-Cyrl-R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неограничена власт 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појединца или</a:t>
            </a:r>
            <a:r>
              <a:rPr lang="sr-Cyrl-C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партије</a:t>
            </a:r>
          </a:p>
          <a:p>
            <a:endParaRPr lang="sr-Latn-R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Укидање парламентаризма и закона-владо декретима (наредбе владе) .Забрањен штрајк радника;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CS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8" name="Okvir za tekst 7"/>
          <p:cNvSpPr txBox="1"/>
          <p:nvPr/>
        </p:nvSpPr>
        <p:spPr>
          <a:xfrm>
            <a:off x="304800" y="52578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Ставио под контролу штампу и радио=пропаганда</a:t>
            </a:r>
          </a:p>
          <a:p>
            <a:pPr>
              <a:buFont typeface="Arial" pitchFamily="34" charset="0"/>
              <a:buChar char="•"/>
            </a:pP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политичким обрачунима користио тајну полицију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10" name="Pravougaonik 9"/>
          <p:cNvSpPr/>
          <p:nvPr/>
        </p:nvSpPr>
        <p:spPr>
          <a:xfrm>
            <a:off x="533400" y="3048000"/>
            <a:ext cx="769620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Мусолинија су звали Дуче (вођа)</a:t>
            </a:r>
            <a:endParaRPr lang="sr-Latn-CS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6172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циљу економског просперитета : много се градило и извођени мелиорациони радови ( да се повећају обрадиве површине и искорени маларија)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log.rs/upload/article/7744_Amarcord%20(197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3638550" cy="5029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43400" y="914400"/>
            <a:ext cx="4419600" cy="563231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r-Latn-CS" sz="2000" dirty="0" smtClean="0"/>
              <a:t>" Амарkорд " је сатирична драма Федерика Фелинија из 1973. године . Награђен је Оскаром за најбољи филм на страном језику и номинован за најбољу режију . То је полу - аутобиографска прича о старењу , која спаја оштрину с бесрамном комедијом . Амар</a:t>
            </a:r>
            <a:r>
              <a:rPr lang="sr-Cyrl-RS" sz="2000" dirty="0" smtClean="0"/>
              <a:t>к</a:t>
            </a:r>
            <a:r>
              <a:rPr lang="sr-Latn-CS" sz="2000" dirty="0" smtClean="0"/>
              <a:t>орд приповеда причу о разузданој групи ликова у Риминију , Фелинијев родном месту . Надаље , радња филма је смештена у 1930. годину , односно фашистичку Италију . Занимљиво је још напоменути како је амар</a:t>
            </a:r>
            <a:r>
              <a:rPr lang="sr-Cyrl-RS" sz="2000" dirty="0" smtClean="0"/>
              <a:t>к</a:t>
            </a:r>
            <a:r>
              <a:rPr lang="sr-Latn-CS" sz="2000" dirty="0" smtClean="0"/>
              <a:t>орд</a:t>
            </a:r>
            <a:r>
              <a:rPr lang="sr-Cyrl-RS" sz="2000" dirty="0" smtClean="0"/>
              <a:t> </a:t>
            </a:r>
            <a:r>
              <a:rPr lang="sr-Latn-CS" sz="2000" dirty="0" smtClean="0"/>
              <a:t>реч на ромањоланском дијалекту , која долази од италијанске речи ри</a:t>
            </a:r>
            <a:r>
              <a:rPr lang="sr-Cyrl-RS" sz="2000" dirty="0" smtClean="0"/>
              <a:t>к</a:t>
            </a:r>
            <a:r>
              <a:rPr lang="sr-Latn-CS" sz="2000" dirty="0" smtClean="0"/>
              <a:t>ордо , што значи сећам се 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230</TotalTime>
  <Words>494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Papir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Dušica</dc:creator>
  <cp:lastModifiedBy>Windows User</cp:lastModifiedBy>
  <cp:revision>51</cp:revision>
  <dcterms:created xsi:type="dcterms:W3CDTF">2006-08-16T00:00:00Z</dcterms:created>
  <dcterms:modified xsi:type="dcterms:W3CDTF">2018-01-21T14:43:09Z</dcterms:modified>
</cp:coreProperties>
</file>